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310" r:id="rId4"/>
    <p:sldId id="302" r:id="rId5"/>
    <p:sldId id="301" r:id="rId6"/>
    <p:sldId id="303" r:id="rId7"/>
    <p:sldId id="304" r:id="rId8"/>
    <p:sldId id="305" r:id="rId9"/>
    <p:sldId id="306" r:id="rId10"/>
    <p:sldId id="300" r:id="rId11"/>
    <p:sldId id="307" r:id="rId12"/>
    <p:sldId id="308" r:id="rId13"/>
    <p:sldId id="30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Health Care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4000" dirty="0">
                <a:solidFill>
                  <a:schemeClr val="tx2"/>
                </a:solidFill>
                <a:latin typeface="Calibri" charset="0"/>
              </a:rPr>
              <a:t>Objective:</a:t>
            </a:r>
          </a:p>
          <a:p>
            <a:pPr>
              <a:lnSpc>
                <a:spcPct val="80000"/>
              </a:lnSpc>
            </a:pPr>
            <a:r>
              <a:rPr lang="en-US" sz="4000" dirty="0">
                <a:solidFill>
                  <a:schemeClr val="tx2"/>
                </a:solidFill>
                <a:latin typeface="Calibri" charset="0"/>
              </a:rPr>
              <a:t>To illustrate the difference among different _________insurance policies.</a:t>
            </a:r>
          </a:p>
          <a:p>
            <a:pPr>
              <a:lnSpc>
                <a:spcPct val="80000"/>
              </a:lnSpc>
            </a:pPr>
            <a:r>
              <a:rPr lang="en-US" sz="4000" dirty="0">
                <a:solidFill>
                  <a:schemeClr val="tx2"/>
                </a:solidFill>
                <a:latin typeface="Calibri" charset="0"/>
              </a:rPr>
              <a:t>STUDENT FILL-IN NOTES</a:t>
            </a:r>
          </a:p>
          <a:p>
            <a:pPr marL="0" indent="0">
              <a:buNone/>
              <a:defRPr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Activity 118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Let’s look at your lifespan.  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The horizontal bar represents the average lifespan of 78 years.</a:t>
            </a:r>
          </a:p>
          <a:p>
            <a:r>
              <a:rPr lang="en-US" sz="2800" dirty="0">
                <a:solidFill>
                  <a:schemeClr val="tx2"/>
                </a:solidFill>
              </a:rPr>
              <a:t>Already filling in time for your schooling to this point, you will have 60 years to play with.</a:t>
            </a:r>
          </a:p>
          <a:p>
            <a:r>
              <a:rPr lang="en-US" sz="2800" dirty="0">
                <a:solidFill>
                  <a:schemeClr val="tx2"/>
                </a:solidFill>
              </a:rPr>
              <a:t>Envision your ideal future.  How will you spend your time?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Think about the job you would most like to have REGARDLESS OF HOW MUCH TRAINING AND SCHOOLING IT TAKES TO GET THERE.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35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Activity 118 Continued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Using </a:t>
            </a:r>
            <a:r>
              <a:rPr lang="en-US" sz="2800" b="1" i="1" u="sng" dirty="0">
                <a:solidFill>
                  <a:schemeClr val="tx2"/>
                </a:solidFill>
              </a:rPr>
              <a:t>polka dots</a:t>
            </a:r>
            <a:r>
              <a:rPr lang="en-US" sz="2800" dirty="0">
                <a:solidFill>
                  <a:schemeClr val="tx2"/>
                </a:solidFill>
              </a:rPr>
              <a:t>, fill in and label the years you will be in college or training.</a:t>
            </a:r>
          </a:p>
          <a:p>
            <a:r>
              <a:rPr lang="en-US" sz="2800" dirty="0">
                <a:solidFill>
                  <a:schemeClr val="tx2"/>
                </a:solidFill>
              </a:rPr>
              <a:t>Using </a:t>
            </a:r>
            <a:r>
              <a:rPr lang="en-US" sz="2800" b="1" i="1" u="sng" dirty="0">
                <a:solidFill>
                  <a:schemeClr val="tx2"/>
                </a:solidFill>
              </a:rPr>
              <a:t>horizontal strip</a:t>
            </a:r>
            <a:r>
              <a:rPr lang="en-US" sz="2800" dirty="0">
                <a:solidFill>
                  <a:schemeClr val="tx2"/>
                </a:solidFill>
              </a:rPr>
              <a:t>es, fill in time for full time work.</a:t>
            </a:r>
          </a:p>
          <a:p>
            <a:r>
              <a:rPr lang="en-US" sz="2800" dirty="0">
                <a:solidFill>
                  <a:schemeClr val="tx2"/>
                </a:solidFill>
              </a:rPr>
              <a:t>Using </a:t>
            </a:r>
            <a:r>
              <a:rPr lang="en-US" sz="2800" b="1" i="1" u="sng" dirty="0">
                <a:solidFill>
                  <a:schemeClr val="tx2"/>
                </a:solidFill>
              </a:rPr>
              <a:t>diagonal stripes</a:t>
            </a:r>
            <a:r>
              <a:rPr lang="en-US" sz="2800" dirty="0">
                <a:solidFill>
                  <a:schemeClr val="tx2"/>
                </a:solidFill>
              </a:rPr>
              <a:t>, fill in time for part-time work.</a:t>
            </a:r>
          </a:p>
          <a:p>
            <a:r>
              <a:rPr lang="en-US" sz="2800" dirty="0">
                <a:solidFill>
                  <a:schemeClr val="tx2"/>
                </a:solidFill>
              </a:rPr>
              <a:t>Using </a:t>
            </a:r>
            <a:r>
              <a:rPr lang="en-US" sz="2800" b="1" i="1" u="sng" dirty="0">
                <a:solidFill>
                  <a:schemeClr val="tx2"/>
                </a:solidFill>
              </a:rPr>
              <a:t>stars</a:t>
            </a:r>
            <a:r>
              <a:rPr lang="en-US" sz="2800" dirty="0">
                <a:solidFill>
                  <a:schemeClr val="tx2"/>
                </a:solidFill>
              </a:rPr>
              <a:t>, fill in and label the time outside the workforce for raising a family or retirement.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5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Activity 119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How many years of post-high school training will you complete? (A) 4 or 5 years?</a:t>
            </a:r>
          </a:p>
          <a:p>
            <a:r>
              <a:rPr lang="en-US" sz="2800" dirty="0">
                <a:solidFill>
                  <a:schemeClr val="tx2"/>
                </a:solidFill>
              </a:rPr>
              <a:t>How many years do you think you will work full-time? (B) 43 or 47 years?</a:t>
            </a:r>
          </a:p>
          <a:p>
            <a:r>
              <a:rPr lang="en-US" sz="2800" dirty="0">
                <a:solidFill>
                  <a:schemeClr val="tx2"/>
                </a:solidFill>
              </a:rPr>
              <a:t>How many years do you think you will work part-time? (C) 4 or 5 years?</a:t>
            </a:r>
          </a:p>
        </p:txBody>
      </p:sp>
    </p:spTree>
    <p:extLst>
      <p:ext uri="{BB962C8B-B14F-4D97-AF65-F5344CB8AC3E}">
        <p14:creationId xmlns:p14="http://schemas.microsoft.com/office/powerpoint/2010/main" val="313733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Activity 119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Multiply 2,080 x (b) </a:t>
            </a:r>
            <a:r>
              <a:rPr lang="en-US" sz="2400" dirty="0">
                <a:solidFill>
                  <a:srgbClr val="FF0000"/>
                </a:solidFill>
              </a:rPr>
              <a:t>40 years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   This will be your answer for (f) </a:t>
            </a:r>
            <a:r>
              <a:rPr lang="en-US" sz="2400" dirty="0">
                <a:solidFill>
                  <a:srgbClr val="FF0000"/>
                </a:solidFill>
              </a:rPr>
              <a:t>83,200 hours</a:t>
            </a:r>
            <a:r>
              <a:rPr lang="en-US" sz="2400" dirty="0"/>
              <a:t>.</a:t>
            </a:r>
          </a:p>
          <a:p>
            <a:r>
              <a:rPr lang="en-US" sz="2400" dirty="0"/>
              <a:t>Multiply 1,000 x (c)</a:t>
            </a:r>
            <a:r>
              <a:rPr lang="en-US" sz="2400" dirty="0">
                <a:solidFill>
                  <a:srgbClr val="FF0000"/>
                </a:solidFill>
              </a:rPr>
              <a:t> 5 years</a:t>
            </a:r>
            <a:r>
              <a:rPr lang="en-US" sz="2400" dirty="0"/>
              <a:t>.  This will be your answer for (g) </a:t>
            </a:r>
            <a:r>
              <a:rPr lang="en-US" sz="2400" dirty="0">
                <a:solidFill>
                  <a:srgbClr val="FF0000"/>
                </a:solidFill>
              </a:rPr>
              <a:t>5,000 hours</a:t>
            </a:r>
            <a:r>
              <a:rPr lang="en-US" sz="2400" dirty="0"/>
              <a:t>.</a:t>
            </a:r>
          </a:p>
          <a:p>
            <a:r>
              <a:rPr lang="en-US" sz="2400" dirty="0"/>
              <a:t>Add (f) + (g) together = </a:t>
            </a:r>
            <a:r>
              <a:rPr lang="en-US" sz="2400" dirty="0">
                <a:solidFill>
                  <a:srgbClr val="FF0000"/>
                </a:solidFill>
              </a:rPr>
              <a:t>88,200 hours</a:t>
            </a:r>
            <a:r>
              <a:rPr lang="en-US" sz="2400" dirty="0"/>
              <a:t>.  This is how many hours you will work in your lifetime.</a:t>
            </a:r>
          </a:p>
          <a:p>
            <a:r>
              <a:rPr lang="en-US" sz="2400" dirty="0"/>
              <a:t>Look at the formula at the bottom of the page in your workbook.  Then write this total on the line above it.  </a:t>
            </a:r>
          </a:p>
          <a:p>
            <a:r>
              <a:rPr lang="en-US" sz="2400" dirty="0"/>
              <a:t>For every year of post-high school education, you will work </a:t>
            </a:r>
            <a:r>
              <a:rPr lang="en-US" sz="2400" dirty="0">
                <a:solidFill>
                  <a:srgbClr val="FF0000"/>
                </a:solidFill>
              </a:rPr>
              <a:t>11 years 3 months</a:t>
            </a:r>
            <a:r>
              <a:rPr lang="en-US" sz="2400" dirty="0"/>
              <a:t>.</a:t>
            </a:r>
          </a:p>
          <a:p>
            <a:r>
              <a:rPr lang="en-US" sz="2400" dirty="0"/>
              <a:t>Schooling isn’t all that bad after all is it?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  <a:latin typeface="Calibri" charset="0"/>
              </a:rPr>
              <a:t>PPO</a:t>
            </a:r>
            <a:r>
              <a:rPr lang="en-US" sz="4800" dirty="0">
                <a:latin typeface="Calibri" charset="0"/>
              </a:rPr>
              <a:t>: </a:t>
            </a:r>
            <a:r>
              <a:rPr lang="en-US" sz="4800" dirty="0" smtClean="0">
                <a:latin typeface="Calibri" charset="0"/>
              </a:rPr>
              <a:t>____________________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on the insurances, “Preferred Provider List,” if you want them to pay for most of it.</a:t>
            </a:r>
          </a:p>
          <a:p>
            <a:r>
              <a:rPr lang="en-US" sz="3200" i="1" dirty="0">
                <a:solidFill>
                  <a:schemeClr val="tx2"/>
                </a:solidFill>
                <a:latin typeface="Calibri" charset="0"/>
              </a:rPr>
              <a:t>_____</a:t>
            </a:r>
            <a:r>
              <a:rPr lang="en-US" sz="3200" dirty="0">
                <a:solidFill>
                  <a:schemeClr val="tx2"/>
                </a:solidFill>
                <a:latin typeface="Calibri" charset="0"/>
              </a:rPr>
              <a:t> required to go through your primary doctor for all visits.</a:t>
            </a:r>
          </a:p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Typically more expensive.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  <a:latin typeface="Calibri" charset="0"/>
              </a:rPr>
              <a:t>HMO</a:t>
            </a:r>
            <a:r>
              <a:rPr lang="en-US" sz="4800" dirty="0">
                <a:latin typeface="Calibri" charset="0"/>
              </a:rPr>
              <a:t>: </a:t>
            </a:r>
            <a:r>
              <a:rPr lang="en-US" sz="4800" dirty="0" smtClean="0">
                <a:latin typeface="Calibri" charset="0"/>
              </a:rPr>
              <a:t>____________________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Calibri" charset="0"/>
              </a:rPr>
              <a:t>Group insurance that entitles members to use services at participating _________.</a:t>
            </a:r>
          </a:p>
          <a:p>
            <a:pPr lvl="1"/>
            <a:r>
              <a:rPr lang="en-US" sz="3600" dirty="0">
                <a:solidFill>
                  <a:schemeClr val="tx2"/>
                </a:solidFill>
                <a:latin typeface="Calibri" charset="0"/>
              </a:rPr>
              <a:t>Traditionally: lower monthly payments and co-pay.</a:t>
            </a:r>
          </a:p>
          <a:p>
            <a:r>
              <a:rPr lang="en-US" sz="3600" dirty="0">
                <a:solidFill>
                  <a:schemeClr val="tx2"/>
                </a:solidFill>
                <a:latin typeface="Calibri" charset="0"/>
              </a:rPr>
              <a:t>Doctors _______ as gate-keepers to care.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2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Monthly Premium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libri" charset="0"/>
              </a:rPr>
              <a:t>Monthly ________ for insurance plan.</a:t>
            </a:r>
            <a:endParaRPr lang="en-US" sz="24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5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>
                <a:latin typeface="Calibri" charset="0"/>
              </a:rPr>
              <a:t>_________________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Calibri" charset="0"/>
              </a:rPr>
              <a:t>A specific dollar amount that your health insurance company may require that you pay out-of-pocket each year before your _______ insurance plan begins to make payments for claims.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Calibri" charset="0"/>
              </a:rPr>
              <a:t>Not all health insurance plans require a deductible.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Calibri" charset="0"/>
              </a:rPr>
              <a:t>As a general rule (though there are many exceptions), ____ plans typically do not require a deductible, while most ______ plans do.</a:t>
            </a:r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59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>
                <a:latin typeface="Calibri" charset="0"/>
              </a:rPr>
              <a:t>Office Visit (________)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An office Co-Pay is a monetary amount you pay ($$) when you see the doctor, or dentist for ______ care.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598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Coinsurance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The amount that you are obligated to pay for covered medical services after you’ve satisfied any ___________ or deductible required by your health insurance plan.</a:t>
            </a:r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0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Health Care Activity 89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Calibri" charset="0"/>
              </a:rPr>
              <a:t>Utilize the following for average cost of health care in California.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Calibri" charset="0"/>
              </a:rPr>
              <a:t>Government Health Care / Free Clinics- ~$1,200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Calibri" charset="0"/>
              </a:rPr>
              <a:t>HMO - $13,122  /   12 =  $_____________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Calibri" charset="0"/>
              </a:rPr>
              <a:t>PPO - $13,937    /   12 =  $_____________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Calibri" charset="0"/>
              </a:rPr>
              <a:t>Divide the sample annual costs from page 94 by 12 and put that dollar amount on the, “Health Care” line [9].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Calibri" charset="0"/>
              </a:rPr>
              <a:t>Place that figure on Activity 92 on line [9].</a:t>
            </a:r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8667" y="1185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9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Average Cost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http:..</a:t>
            </a:r>
            <a:r>
              <a:rPr lang="en-US" sz="3200" dirty="0" err="1">
                <a:solidFill>
                  <a:schemeClr val="tx2"/>
                </a:solidFill>
                <a:latin typeface="Calibri" charset="0"/>
              </a:rPr>
              <a:t>www.usnews.com</a:t>
            </a:r>
            <a:r>
              <a:rPr lang="en-US" sz="3200" dirty="0">
                <a:solidFill>
                  <a:schemeClr val="tx2"/>
                </a:solidFill>
                <a:latin typeface="Calibri" charset="0"/>
              </a:rPr>
              <a:t>/articles/opinion/2009/05/26/healthcare-costs-rising-for-average-family-of-</a:t>
            </a:r>
            <a:r>
              <a:rPr lang="en-US" sz="3200" dirty="0" err="1">
                <a:solidFill>
                  <a:schemeClr val="tx2"/>
                </a:solidFill>
                <a:latin typeface="Calibri" charset="0"/>
              </a:rPr>
              <a:t>four.html</a:t>
            </a:r>
            <a:endParaRPr lang="en-US" sz="3200" dirty="0">
              <a:solidFill>
                <a:schemeClr val="tx2"/>
              </a:solidFill>
              <a:latin typeface="Calibri" charset="0"/>
            </a:endParaRPr>
          </a:p>
          <a:p>
            <a:r>
              <a:rPr lang="en-US" sz="3200" dirty="0" err="1">
                <a:solidFill>
                  <a:schemeClr val="tx2"/>
                </a:solidFill>
                <a:latin typeface="Calibri" charset="0"/>
              </a:rPr>
              <a:t>www.ehealthinsurance.com</a:t>
            </a:r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4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1643</TotalTime>
  <Words>673</Words>
  <Application>Microsoft Macintosh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Health Care</vt:lpstr>
      <vt:lpstr>PPO: ____________________</vt:lpstr>
      <vt:lpstr>HMO: ____________________</vt:lpstr>
      <vt:lpstr>Monthly Premium</vt:lpstr>
      <vt:lpstr>_________________</vt:lpstr>
      <vt:lpstr>Office Visit (________)</vt:lpstr>
      <vt:lpstr>Coinsurance</vt:lpstr>
      <vt:lpstr>Health Care Activity 89</vt:lpstr>
      <vt:lpstr>Average Cost</vt:lpstr>
      <vt:lpstr>Activity 118</vt:lpstr>
      <vt:lpstr>Activity 118 Continued</vt:lpstr>
      <vt:lpstr>Activity 119</vt:lpstr>
      <vt:lpstr>Activity 119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130</cp:revision>
  <dcterms:created xsi:type="dcterms:W3CDTF">2019-07-07T21:23:27Z</dcterms:created>
  <dcterms:modified xsi:type="dcterms:W3CDTF">2019-07-09T17:32:25Z</dcterms:modified>
</cp:coreProperties>
</file>